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2" d="100"/>
          <a:sy n="72" d="100"/>
        </p:scale>
        <p:origin x="-1242" y="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ottotitolo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it-IT" smtClean="0"/>
              <a:t>Fare clic per modificare lo stile del sottotitolo dello schema</a:t>
            </a:r>
            <a:endParaRPr kumimoji="0" lang="en-US"/>
          </a:p>
        </p:txBody>
      </p:sp>
      <p:sp>
        <p:nvSpPr>
          <p:cNvPr id="28" name="Titolo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cxnSp>
        <p:nvCxnSpPr>
          <p:cNvPr id="8" name="Connettore 1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ttore 1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e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Segnaposto data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88319-C621-4719-BFEB-AEA7A6E131D0}" type="datetimeFigureOut">
              <a:rPr lang="it-IT" smtClean="0"/>
              <a:t>06/05/2014</a:t>
            </a:fld>
            <a:endParaRPr lang="it-IT"/>
          </a:p>
        </p:txBody>
      </p:sp>
      <p:sp>
        <p:nvSpPr>
          <p:cNvPr id="16" name="Segnaposto numero diapositiva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FDE56EF-C5C0-43B0-A056-1B60D4CE926B}" type="slidenum">
              <a:rPr lang="it-IT" smtClean="0"/>
              <a:t>‹N›</a:t>
            </a:fld>
            <a:endParaRPr lang="it-IT"/>
          </a:p>
        </p:txBody>
      </p:sp>
      <p:sp>
        <p:nvSpPr>
          <p:cNvPr id="17" name="Segnaposto piè di pagina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88319-C621-4719-BFEB-AEA7A6E131D0}" type="datetimeFigureOut">
              <a:rPr lang="it-IT" smtClean="0"/>
              <a:t>06/05/2014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E56EF-C5C0-43B0-A056-1B60D4CE926B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88319-C621-4719-BFEB-AEA7A6E131D0}" type="datetimeFigureOut">
              <a:rPr lang="it-IT" smtClean="0"/>
              <a:t>06/05/2014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E56EF-C5C0-43B0-A056-1B60D4CE926B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egnaposto contenuto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14" name="Segnaposto data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3588319-C621-4719-BFEB-AEA7A6E131D0}" type="datetimeFigureOut">
              <a:rPr lang="it-IT" smtClean="0"/>
              <a:t>06/05/2014</a:t>
            </a:fld>
            <a:endParaRPr lang="it-IT"/>
          </a:p>
        </p:txBody>
      </p:sp>
      <p:sp>
        <p:nvSpPr>
          <p:cNvPr id="15" name="Segnaposto numero diapositiva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FFDE56EF-C5C0-43B0-A056-1B60D4CE926B}" type="slidenum">
              <a:rPr lang="it-IT" smtClean="0"/>
              <a:t>‹N›</a:t>
            </a:fld>
            <a:endParaRPr lang="it-IT"/>
          </a:p>
        </p:txBody>
      </p:sp>
      <p:sp>
        <p:nvSpPr>
          <p:cNvPr id="16" name="Segnaposto piè di pagina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17" name="Titolo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88319-C621-4719-BFEB-AEA7A6E131D0}" type="datetimeFigureOut">
              <a:rPr lang="it-IT" smtClean="0"/>
              <a:t>06/05/2014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E56EF-C5C0-43B0-A056-1B60D4CE926B}" type="slidenum">
              <a:rPr lang="it-IT" smtClean="0"/>
              <a:t>‹N›</a:t>
            </a:fld>
            <a:endParaRPr lang="it-IT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cxnSp>
        <p:nvCxnSpPr>
          <p:cNvPr id="7" name="Connettore 1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88319-C621-4719-BFEB-AEA7A6E131D0}" type="datetimeFigureOut">
              <a:rPr lang="it-IT" smtClean="0"/>
              <a:t>06/05/2014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E56EF-C5C0-43B0-A056-1B60D4CE926B}" type="slidenum">
              <a:rPr lang="it-IT" smtClean="0"/>
              <a:t>‹N›</a:t>
            </a:fld>
            <a:endParaRPr lang="it-IT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11" name="Segnaposto contenuto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13" name="Segnaposto contenuto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E56EF-C5C0-43B0-A056-1B60D4CE926B}" type="slidenum">
              <a:rPr lang="it-IT" smtClean="0"/>
              <a:t>‹N›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88319-C621-4719-BFEB-AEA7A6E131D0}" type="datetimeFigureOut">
              <a:rPr lang="it-IT" smtClean="0"/>
              <a:t>06/05/2014</a:t>
            </a:fld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32" name="Segnaposto contenuto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34" name="Segnaposto contenuto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12" name="Segnaposto testo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cxnSp>
        <p:nvCxnSpPr>
          <p:cNvPr id="10" name="Connettore 1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ttore 1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88319-C621-4719-BFEB-AEA7A6E131D0}" type="datetimeFigureOut">
              <a:rPr lang="it-IT" smtClean="0"/>
              <a:t>06/05/2014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E56EF-C5C0-43B0-A056-1B60D4CE926B}" type="slidenum">
              <a:rPr lang="it-IT" smtClean="0"/>
              <a:t>‹N›</a:t>
            </a:fld>
            <a:endParaRPr lang="it-IT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88319-C621-4719-BFEB-AEA7A6E131D0}" type="datetimeFigureOut">
              <a:rPr lang="it-IT" smtClean="0"/>
              <a:t>06/05/2014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E56EF-C5C0-43B0-A056-1B60D4CE926B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egnaposto contenuto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31" name="Titolo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8" name="Segnaposto data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3588319-C621-4719-BFEB-AEA7A6E131D0}" type="datetimeFigureOut">
              <a:rPr lang="it-IT" smtClean="0"/>
              <a:t>06/05/2014</a:t>
            </a:fld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FDE56EF-C5C0-43B0-A056-1B60D4CE926B}" type="slidenum">
              <a:rPr lang="it-IT" smtClean="0"/>
              <a:t>‹N›</a:t>
            </a:fld>
            <a:endParaRPr lang="it-IT"/>
          </a:p>
        </p:txBody>
      </p:sp>
      <p:sp>
        <p:nvSpPr>
          <p:cNvPr id="10" name="Segnaposto piè di pagina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it-IT" smtClean="0"/>
              <a:t>Fare clic sull'icona per inserire un'immagine</a:t>
            </a:r>
            <a:endParaRPr kumimoji="0" lang="en-US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8" name="Segnaposto data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88319-C621-4719-BFEB-AEA7A6E131D0}" type="datetimeFigureOut">
              <a:rPr lang="it-IT" smtClean="0"/>
              <a:t>06/05/2014</a:t>
            </a:fld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FDE56EF-C5C0-43B0-A056-1B60D4CE926B}" type="slidenum">
              <a:rPr lang="it-IT" smtClean="0"/>
              <a:t>‹N›</a:t>
            </a:fld>
            <a:endParaRPr lang="it-IT"/>
          </a:p>
        </p:txBody>
      </p:sp>
      <p:sp>
        <p:nvSpPr>
          <p:cNvPr id="10" name="Segnaposto piè di pagina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egnaposto testo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  <a:p>
            <a:pPr lvl="1" eaLnBrk="1" latinLnBrk="0" hangingPunct="1"/>
            <a:r>
              <a:rPr kumimoji="0" lang="it-IT" smtClean="0"/>
              <a:t>Secondo livello</a:t>
            </a:r>
          </a:p>
          <a:p>
            <a:pPr lvl="2" eaLnBrk="1" latinLnBrk="0" hangingPunct="1"/>
            <a:r>
              <a:rPr kumimoji="0" lang="it-IT" smtClean="0"/>
              <a:t>Terzo livello</a:t>
            </a:r>
          </a:p>
          <a:p>
            <a:pPr lvl="3" eaLnBrk="1" latinLnBrk="0" hangingPunct="1"/>
            <a:r>
              <a:rPr kumimoji="0" lang="it-IT" smtClean="0"/>
              <a:t>Quarto livello</a:t>
            </a:r>
          </a:p>
          <a:p>
            <a:pPr lvl="4" eaLnBrk="1" latinLnBrk="0" hangingPunct="1"/>
            <a:r>
              <a:rPr kumimoji="0" lang="it-IT" smtClean="0"/>
              <a:t>Quinto livello</a:t>
            </a:r>
            <a:endParaRPr kumimoji="0" lang="en-US"/>
          </a:p>
        </p:txBody>
      </p:sp>
      <p:sp>
        <p:nvSpPr>
          <p:cNvPr id="24" name="Segnaposto data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83588319-C621-4719-BFEB-AEA7A6E131D0}" type="datetimeFigureOut">
              <a:rPr lang="it-IT" smtClean="0"/>
              <a:t>06/05/2014</a:t>
            </a:fld>
            <a:endParaRPr lang="it-IT"/>
          </a:p>
        </p:txBody>
      </p:sp>
      <p:sp>
        <p:nvSpPr>
          <p:cNvPr id="10" name="Segnaposto piè di pagina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it-IT"/>
          </a:p>
        </p:txBody>
      </p:sp>
      <p:sp>
        <p:nvSpPr>
          <p:cNvPr id="22" name="Segnaposto numero diapositiva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FFDE56EF-C5C0-43B0-A056-1B60D4CE926B}" type="slidenum">
              <a:rPr lang="it-IT" smtClean="0"/>
              <a:t>‹N›</a:t>
            </a:fld>
            <a:endParaRPr lang="it-IT"/>
          </a:p>
        </p:txBody>
      </p:sp>
      <p:sp>
        <p:nvSpPr>
          <p:cNvPr id="5" name="Segnaposto titolo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://it.wikipedia.org/wiki/498" TargetMode="External"/><Relationship Id="rId13" Type="http://schemas.openxmlformats.org/officeDocument/2006/relationships/hyperlink" Target="http://it.wikipedia.org/wiki/723" TargetMode="External"/><Relationship Id="rId18" Type="http://schemas.openxmlformats.org/officeDocument/2006/relationships/hyperlink" Target="http://it.wikipedia.org/wiki/1479" TargetMode="External"/><Relationship Id="rId26" Type="http://schemas.openxmlformats.org/officeDocument/2006/relationships/hyperlink" Target="http://it.wikipedia.org/wiki/Cosmati" TargetMode="External"/><Relationship Id="rId3" Type="http://schemas.openxmlformats.org/officeDocument/2006/relationships/hyperlink" Target="http://it.wikipedia.org/wiki/VII_secolo" TargetMode="External"/><Relationship Id="rId21" Type="http://schemas.openxmlformats.org/officeDocument/2006/relationships/hyperlink" Target="http://it.wikipedia.org/wiki/XVII_secolo" TargetMode="External"/><Relationship Id="rId34" Type="http://schemas.openxmlformats.org/officeDocument/2006/relationships/hyperlink" Target="http://it.wikipedia.org/wiki/1708" TargetMode="External"/><Relationship Id="rId7" Type="http://schemas.openxmlformats.org/officeDocument/2006/relationships/hyperlink" Target="http://it.wikipedia.org/wiki/Papa_Simmaco" TargetMode="External"/><Relationship Id="rId12" Type="http://schemas.openxmlformats.org/officeDocument/2006/relationships/hyperlink" Target="http://it.wikipedia.org/wiki/Papa_Leone_III" TargetMode="External"/><Relationship Id="rId17" Type="http://schemas.openxmlformats.org/officeDocument/2006/relationships/hyperlink" Target="http://it.wikipedia.org/w/index.php?title=Federico_II_di_Germania&amp;action=edit&amp;redlink=1" TargetMode="External"/><Relationship Id="rId25" Type="http://schemas.openxmlformats.org/officeDocument/2006/relationships/hyperlink" Target="http://it.wikipedia.org/wiki/Papa_Paolo_V" TargetMode="External"/><Relationship Id="rId33" Type="http://schemas.openxmlformats.org/officeDocument/2006/relationships/hyperlink" Target="http://it.wikipedia.org/wiki/Papa_Pio_IX" TargetMode="External"/><Relationship Id="rId2" Type="http://schemas.openxmlformats.org/officeDocument/2006/relationships/hyperlink" Target="http://it.wikipedia.org/wiki/Papa_Onorio_I" TargetMode="External"/><Relationship Id="rId16" Type="http://schemas.openxmlformats.org/officeDocument/2006/relationships/hyperlink" Target="http://it.wikipedia.org/wiki/1241" TargetMode="External"/><Relationship Id="rId20" Type="http://schemas.openxmlformats.org/officeDocument/2006/relationships/hyperlink" Target="http://it.wikipedia.org/wiki/Giulio_II" TargetMode="External"/><Relationship Id="rId29" Type="http://schemas.openxmlformats.org/officeDocument/2006/relationships/hyperlink" Target="http://it.wikipedia.org/wiki/1855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t.wikipedia.org/wiki/Catacomba_di_Sant'Agnese" TargetMode="External"/><Relationship Id="rId11" Type="http://schemas.openxmlformats.org/officeDocument/2006/relationships/hyperlink" Target="http://it.wikipedia.org/wiki/Papa_Adriano_I" TargetMode="External"/><Relationship Id="rId24" Type="http://schemas.openxmlformats.org/officeDocument/2006/relationships/hyperlink" Target="http://it.wikipedia.org/wiki/Sant'Emerenziana" TargetMode="External"/><Relationship Id="rId32" Type="http://schemas.openxmlformats.org/officeDocument/2006/relationships/hyperlink" Target="http://it.wikipedia.org/wiki/XIX_secolo" TargetMode="External"/><Relationship Id="rId5" Type="http://schemas.openxmlformats.org/officeDocument/2006/relationships/hyperlink" Target="http://it.wikipedia.org/wiki/IV_secolo" TargetMode="External"/><Relationship Id="rId15" Type="http://schemas.openxmlformats.org/officeDocument/2006/relationships/hyperlink" Target="http://it.wikipedia.org/wiki/Longobardi" TargetMode="External"/><Relationship Id="rId23" Type="http://schemas.openxmlformats.org/officeDocument/2006/relationships/hyperlink" Target="http://it.wikipedia.org/wiki/1615" TargetMode="External"/><Relationship Id="rId28" Type="http://schemas.openxmlformats.org/officeDocument/2006/relationships/hyperlink" Target="http://it.wikipedia.org/wiki/Pio_IX" TargetMode="External"/><Relationship Id="rId36" Type="http://schemas.openxmlformats.org/officeDocument/2006/relationships/hyperlink" Target="http://it.wikipedia.org/wiki/Sant'Agnese_fuori_le_mura_(titolo_cardinalizio)" TargetMode="External"/><Relationship Id="rId10" Type="http://schemas.openxmlformats.org/officeDocument/2006/relationships/hyperlink" Target="http://it.wikipedia.org/wiki/VIII_secolo" TargetMode="External"/><Relationship Id="rId19" Type="http://schemas.openxmlformats.org/officeDocument/2006/relationships/hyperlink" Target="http://it.wikipedia.org/wiki/Cardinale" TargetMode="External"/><Relationship Id="rId31" Type="http://schemas.openxmlformats.org/officeDocument/2006/relationships/hyperlink" Target="http://it.wikipedia.org/wiki/Basilica_di_Sant'Agnese_fuori_le_mura" TargetMode="External"/><Relationship Id="rId4" Type="http://schemas.openxmlformats.org/officeDocument/2006/relationships/hyperlink" Target="http://it.wikipedia.org/wiki/Costantino_I" TargetMode="External"/><Relationship Id="rId9" Type="http://schemas.openxmlformats.org/officeDocument/2006/relationships/hyperlink" Target="http://it.wikipedia.org/wiki/514" TargetMode="External"/><Relationship Id="rId14" Type="http://schemas.openxmlformats.org/officeDocument/2006/relationships/hyperlink" Target="http://it.wikipedia.org/wiki/Astolfo_(re)" TargetMode="External"/><Relationship Id="rId22" Type="http://schemas.openxmlformats.org/officeDocument/2006/relationships/hyperlink" Target="http://it.wikipedia.org/wiki/Alessandro_Ottaviano_de'_Medici" TargetMode="External"/><Relationship Id="rId27" Type="http://schemas.openxmlformats.org/officeDocument/2006/relationships/hyperlink" Target="http://it.wikipedia.org/wiki/1728" TargetMode="External"/><Relationship Id="rId30" Type="http://schemas.openxmlformats.org/officeDocument/2006/relationships/hyperlink" Target="http://it.wikipedia.org/wiki/Pontificio_Collegio_Urbano" TargetMode="External"/><Relationship Id="rId35" Type="http://schemas.openxmlformats.org/officeDocument/2006/relationships/hyperlink" Target="http://it.wikipedia.org/wiki/Titolo_cardinalizio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187624" y="2996952"/>
            <a:ext cx="6400800" cy="1752600"/>
          </a:xfrm>
        </p:spPr>
        <p:txBody>
          <a:bodyPr/>
          <a:lstStyle/>
          <a:p>
            <a:r>
              <a:rPr lang="it-IT" dirty="0" smtClean="0"/>
              <a:t>LAVORO FATTO DA FEDERICO SALES</a:t>
            </a:r>
          </a:p>
          <a:p>
            <a:endParaRPr lang="it-IT" dirty="0" smtClean="0"/>
          </a:p>
          <a:p>
            <a:r>
              <a:rPr lang="it-IT" dirty="0" smtClean="0"/>
              <a:t>CLASSE</a:t>
            </a:r>
          </a:p>
          <a:p>
            <a:r>
              <a:rPr lang="it-IT" dirty="0" smtClean="0"/>
              <a:t>Ii</a:t>
            </a:r>
          </a:p>
          <a:p>
            <a:r>
              <a:rPr lang="it-IT" dirty="0" smtClean="0"/>
              <a:t>Lavoro fatto il 29/04/2014</a:t>
            </a:r>
          </a:p>
          <a:p>
            <a:endParaRPr lang="it-IT" dirty="0" smtClean="0"/>
          </a:p>
          <a:p>
            <a:r>
              <a:rPr lang="it-IT" dirty="0" smtClean="0"/>
              <a:t>	</a:t>
            </a:r>
            <a:endParaRPr lang="it-IT" dirty="0"/>
          </a:p>
        </p:txBody>
      </p:sp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539552" y="476672"/>
            <a:ext cx="7772400" cy="1539602"/>
          </a:xfrm>
        </p:spPr>
        <p:txBody>
          <a:bodyPr>
            <a:normAutofit fontScale="90000"/>
          </a:bodyPr>
          <a:lstStyle/>
          <a:p>
            <a:r>
              <a:rPr lang="it-IT" sz="6000" dirty="0" smtClean="0">
                <a:solidFill>
                  <a:srgbClr val="FF0000"/>
                </a:solidFill>
              </a:rPr>
              <a:t>BASILICA S.AGNESE</a:t>
            </a:r>
            <a:r>
              <a:rPr lang="it-IT" dirty="0" smtClean="0">
                <a:solidFill>
                  <a:srgbClr val="FF0000"/>
                </a:solidFill>
              </a:rPr>
              <a:t/>
            </a:r>
            <a:br>
              <a:rPr lang="it-IT" dirty="0" smtClean="0">
                <a:solidFill>
                  <a:srgbClr val="FF0000"/>
                </a:solidFill>
              </a:rPr>
            </a:br>
            <a:r>
              <a:rPr lang="it-IT" sz="2800" dirty="0" smtClean="0">
                <a:solidFill>
                  <a:srgbClr val="FF0000"/>
                </a:solidFill>
              </a:rPr>
              <a:t>VIA NOMENTANA</a:t>
            </a:r>
            <a:r>
              <a:rPr lang="it-IT" sz="2800" dirty="0" smtClean="0"/>
              <a:t/>
            </a:r>
            <a:br>
              <a:rPr lang="it-IT" sz="2800" dirty="0" smtClean="0"/>
            </a:br>
            <a:endParaRPr lang="it-IT" dirty="0"/>
          </a:p>
        </p:txBody>
      </p:sp>
      <p:sp>
        <p:nvSpPr>
          <p:cNvPr id="18434" name="AutoShape 2" descr="La facciat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pic>
        <p:nvPicPr>
          <p:cNvPr id="6" name="Immagine 5" descr="225px-Q17_Trieste_-_Basilica_di_Sant'Agnese_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868144" y="1196752"/>
            <a:ext cx="2857500" cy="1760984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ottotitolo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3" name="Titolo 2"/>
          <p:cNvSpPr>
            <a:spLocks noGrp="1"/>
          </p:cNvSpPr>
          <p:nvPr>
            <p:ph type="ctrTitle"/>
          </p:nvPr>
        </p:nvSpPr>
        <p:spPr>
          <a:xfrm>
            <a:off x="395536" y="620688"/>
            <a:ext cx="8305800" cy="1981200"/>
          </a:xfrm>
        </p:spPr>
        <p:txBody>
          <a:bodyPr/>
          <a:lstStyle/>
          <a:p>
            <a:r>
              <a:rPr lang="it-IT" dirty="0" smtClean="0"/>
              <a:t>LA BASILICA SULLA MAPPA</a:t>
            </a:r>
            <a:br>
              <a:rPr lang="it-IT" dirty="0" smtClean="0"/>
            </a:br>
            <a:endParaRPr lang="it-IT" dirty="0"/>
          </a:p>
        </p:txBody>
      </p:sp>
      <p:pic>
        <p:nvPicPr>
          <p:cNvPr id="4" name="Immagine 3" descr="IMG_0164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59632" y="1988840"/>
            <a:ext cx="6984776" cy="486916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egnaposto contenuto 3" descr="image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339752" y="1484784"/>
            <a:ext cx="4176463" cy="4248472"/>
          </a:xfrm>
        </p:spPr>
      </p:pic>
      <p:sp>
        <p:nvSpPr>
          <p:cNvPr id="3" name="Tito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LA BASILICA IN PIANTA </a:t>
            </a:r>
            <a:endParaRPr lang="it-IT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egnaposto contenuto 3" descr="IMG_0165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57500" y="1524000"/>
            <a:ext cx="3429000" cy="4572000"/>
          </a:xfrm>
        </p:spPr>
      </p:pic>
      <p:sp>
        <p:nvSpPr>
          <p:cNvPr id="3" name="Tito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       CON INDICAZIONI</a:t>
            </a:r>
            <a:endParaRPr lang="it-IT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it-IT" dirty="0" smtClean="0"/>
              <a:t>L’attuale basilica di Sant'Agnese fuori le mura fu fatta costruire da </a:t>
            </a:r>
            <a:r>
              <a:rPr lang="it-IT" dirty="0" smtClean="0">
                <a:hlinkClick r:id="rId2" tooltip="Papa Onorio I"/>
              </a:rPr>
              <a:t>papa Onorio I</a:t>
            </a:r>
            <a:r>
              <a:rPr lang="it-IT" dirty="0" smtClean="0"/>
              <a:t> nella prima metà del </a:t>
            </a:r>
            <a:r>
              <a:rPr lang="it-IT" dirty="0" smtClean="0">
                <a:hlinkClick r:id="rId3" tooltip="VII secolo"/>
              </a:rPr>
              <a:t>VII secolo</a:t>
            </a:r>
            <a:r>
              <a:rPr lang="it-IT" dirty="0" smtClean="0"/>
              <a:t> al posto della ormai fatiscente basilica </a:t>
            </a:r>
            <a:r>
              <a:rPr lang="it-IT" dirty="0" smtClean="0">
                <a:hlinkClick r:id="rId4" tooltip="Costantino I"/>
              </a:rPr>
              <a:t>costantiniana</a:t>
            </a:r>
            <a:r>
              <a:rPr lang="it-IT" dirty="0" smtClean="0"/>
              <a:t> (</a:t>
            </a:r>
            <a:r>
              <a:rPr lang="it-IT" dirty="0" smtClean="0">
                <a:hlinkClick r:id="rId5" tooltip="IV secolo"/>
              </a:rPr>
              <a:t>IV secolo</a:t>
            </a:r>
            <a:r>
              <a:rPr lang="it-IT" dirty="0" smtClean="0"/>
              <a:t>), di cui oggi restano solo alcuni ruderi e parte della possente recinzione esterna. Mentre questa era costruita nei pressi della tomba della martire Agnese, venerata nelle sottostanti </a:t>
            </a:r>
            <a:r>
              <a:rPr lang="it-IT" dirty="0" smtClean="0">
                <a:solidFill>
                  <a:schemeClr val="bg1"/>
                </a:solidFill>
                <a:hlinkClick r:id="rId6" tooltip="Catacomba di Sant'Agnese"/>
              </a:rPr>
              <a:t>catacombe</a:t>
            </a:r>
            <a:r>
              <a:rPr lang="it-IT" dirty="0" smtClean="0"/>
              <a:t>, papa Onorio edificò la nuova basilica direttamente sopra la tomba </a:t>
            </a:r>
            <a:r>
              <a:rPr lang="it-IT" dirty="0" err="1" smtClean="0"/>
              <a:t>martiriale</a:t>
            </a:r>
            <a:r>
              <a:rPr lang="it-IT" dirty="0" smtClean="0"/>
              <a:t>, ove in precedenza esisteva un sacello o tempietto cosiddetto </a:t>
            </a:r>
            <a:r>
              <a:rPr lang="it-IT" i="1" dirty="0" smtClean="0"/>
              <a:t>ad corpus</a:t>
            </a:r>
            <a:r>
              <a:rPr lang="it-IT" dirty="0" smtClean="0"/>
              <a:t> (ossia sopra o vicinissimo la tomba della martire cristiana, ed in parte seminterrato), edificato fin dai tempi del grande imperatore e risistemato da </a:t>
            </a:r>
            <a:r>
              <a:rPr lang="it-IT" dirty="0" smtClean="0">
                <a:hlinkClick r:id="rId7" tooltip="Papa Simmaco"/>
              </a:rPr>
              <a:t>papa </a:t>
            </a:r>
            <a:r>
              <a:rPr lang="it-IT" dirty="0" err="1" smtClean="0">
                <a:hlinkClick r:id="rId7" tooltip="Papa Simmaco"/>
              </a:rPr>
              <a:t>Simmaco</a:t>
            </a:r>
            <a:r>
              <a:rPr lang="it-IT" dirty="0" smtClean="0"/>
              <a:t> (</a:t>
            </a:r>
            <a:r>
              <a:rPr lang="it-IT" dirty="0" smtClean="0">
                <a:hlinkClick r:id="rId8" tooltip="498"/>
              </a:rPr>
              <a:t>498</a:t>
            </a:r>
            <a:r>
              <a:rPr lang="it-IT" dirty="0" smtClean="0"/>
              <a:t>-</a:t>
            </a:r>
            <a:r>
              <a:rPr lang="it-IT" dirty="0" smtClean="0">
                <a:hlinkClick r:id="rId9" tooltip="514"/>
              </a:rPr>
              <a:t>514</a:t>
            </a:r>
            <a:r>
              <a:rPr lang="it-IT" dirty="0" smtClean="0"/>
              <a:t>). Papa Onorio realizzò una basilica semi-ipogea: l’accesso (oggi murato e visibile nella parte alta dell’attuale facciata) introduceva direttamente sul matroneo e da qui si scendeva in basilica, il cui pavimento era al livello della tomba della martire Agnese.</a:t>
            </a:r>
          </a:p>
          <a:p>
            <a:r>
              <a:rPr lang="it-IT" dirty="0" smtClean="0"/>
              <a:t>La basilica fu poi arricchita dai papi successivi, in particolare nel corso dell’</a:t>
            </a:r>
            <a:r>
              <a:rPr lang="it-IT" dirty="0" smtClean="0">
                <a:hlinkClick r:id="rId10" tooltip="VIII secolo"/>
              </a:rPr>
              <a:t>VIII secolo</a:t>
            </a:r>
            <a:r>
              <a:rPr lang="it-IT" dirty="0" smtClean="0"/>
              <a:t> dai papi </a:t>
            </a:r>
            <a:r>
              <a:rPr lang="it-IT" dirty="0" smtClean="0">
                <a:hlinkClick r:id="rId11" tooltip="Papa Adriano I"/>
              </a:rPr>
              <a:t>Adriano I</a:t>
            </a:r>
            <a:r>
              <a:rPr lang="it-IT" dirty="0" smtClean="0"/>
              <a:t> e </a:t>
            </a:r>
            <a:r>
              <a:rPr lang="it-IT" dirty="0" smtClean="0">
                <a:hlinkClick r:id="rId12" tooltip="Papa Leone III"/>
              </a:rPr>
              <a:t>Leone III</a:t>
            </a:r>
            <a:r>
              <a:rPr lang="it-IT" dirty="0" smtClean="0"/>
              <a:t>. Subì due gravi saccheggi e distruzioni, nel </a:t>
            </a:r>
            <a:r>
              <a:rPr lang="it-IT" dirty="0" smtClean="0">
                <a:hlinkClick r:id="rId13" tooltip="723"/>
              </a:rPr>
              <a:t>723</a:t>
            </a:r>
            <a:r>
              <a:rPr lang="it-IT" dirty="0" smtClean="0"/>
              <a:t> ad opera di </a:t>
            </a:r>
            <a:r>
              <a:rPr lang="it-IT" dirty="0" err="1" smtClean="0">
                <a:hlinkClick r:id="rId14" tooltip="Astolfo (re)"/>
              </a:rPr>
              <a:t>Astolfo</a:t>
            </a:r>
            <a:r>
              <a:rPr lang="it-IT" dirty="0" smtClean="0"/>
              <a:t> re dei </a:t>
            </a:r>
            <a:r>
              <a:rPr lang="it-IT" dirty="0" smtClean="0">
                <a:hlinkClick r:id="rId15" tooltip="Longobardi"/>
              </a:rPr>
              <a:t>Longobardi</a:t>
            </a:r>
            <a:r>
              <a:rPr lang="it-IT" dirty="0" smtClean="0"/>
              <a:t>, e nel </a:t>
            </a:r>
            <a:r>
              <a:rPr lang="it-IT" dirty="0" smtClean="0">
                <a:hlinkClick r:id="rId16" tooltip="1241"/>
              </a:rPr>
              <a:t>1241</a:t>
            </a:r>
            <a:r>
              <a:rPr lang="it-IT" dirty="0" smtClean="0"/>
              <a:t> ad opera di </a:t>
            </a:r>
            <a:r>
              <a:rPr lang="it-IT" dirty="0" smtClean="0">
                <a:hlinkClick r:id="rId17" tooltip="Federico II di Germania (la pagina non esiste)"/>
              </a:rPr>
              <a:t>Federico II</a:t>
            </a:r>
            <a:r>
              <a:rPr lang="it-IT" dirty="0" smtClean="0"/>
              <a:t>, ed in entrambi i casi fu restaurata dai papi.</a:t>
            </a:r>
          </a:p>
          <a:p>
            <a:r>
              <a:rPr lang="it-IT" dirty="0" smtClean="0"/>
              <a:t>Nel </a:t>
            </a:r>
            <a:r>
              <a:rPr lang="it-IT" dirty="0" smtClean="0">
                <a:hlinkClick r:id="rId18" tooltip="1479"/>
              </a:rPr>
              <a:t>1479</a:t>
            </a:r>
            <a:r>
              <a:rPr lang="it-IT" dirty="0" smtClean="0"/>
              <a:t>, il </a:t>
            </a:r>
            <a:r>
              <a:rPr lang="it-IT" dirty="0" smtClean="0">
                <a:hlinkClick r:id="rId19" tooltip="Cardinale"/>
              </a:rPr>
              <a:t>cardinale</a:t>
            </a:r>
            <a:r>
              <a:rPr lang="it-IT" dirty="0" smtClean="0"/>
              <a:t> Giuliano della Rovere, divenuto poi papa col nome di </a:t>
            </a:r>
            <a:r>
              <a:rPr lang="it-IT" dirty="0" smtClean="0">
                <a:hlinkClick r:id="rId20" tooltip="Giulio II"/>
              </a:rPr>
              <a:t>Giulio II</a:t>
            </a:r>
            <a:r>
              <a:rPr lang="it-IT" dirty="0" smtClean="0"/>
              <a:t>, fece costruire il campanile. Importanti opere di restauro furono eseguite nel </a:t>
            </a:r>
            <a:r>
              <a:rPr lang="it-IT" dirty="0" smtClean="0">
                <a:hlinkClick r:id="rId21" tooltip="XVII secolo"/>
              </a:rPr>
              <a:t>XVII secolo</a:t>
            </a:r>
            <a:r>
              <a:rPr lang="it-IT" dirty="0" smtClean="0"/>
              <a:t> con il cardinale </a:t>
            </a:r>
            <a:r>
              <a:rPr lang="it-IT" dirty="0" smtClean="0">
                <a:hlinkClick r:id="rId22" tooltip="Alessandro Ottaviano de' Medici"/>
              </a:rPr>
              <a:t>Alessandro Ottaviano de' Medici</a:t>
            </a:r>
            <a:r>
              <a:rPr lang="it-IT" dirty="0" smtClean="0"/>
              <a:t>, che fece eseguire lavori di sterro nella parte anteriore della basilica aprendo così l’attuale accesso con i tre portali e chiudendo l’antico ingresso che dava sul matroneo. Il 14 giugno </a:t>
            </a:r>
            <a:r>
              <a:rPr lang="it-IT" dirty="0" smtClean="0">
                <a:hlinkClick r:id="rId23" tooltip="1615"/>
              </a:rPr>
              <a:t>1615</a:t>
            </a:r>
            <a:r>
              <a:rPr lang="it-IT" dirty="0" smtClean="0"/>
              <a:t> le reliquie delle martiri Agnese ed </a:t>
            </a:r>
            <a:r>
              <a:rPr lang="it-IT" dirty="0" err="1" smtClean="0">
                <a:hlinkClick r:id="rId24" tooltip="Sant'Emerenziana"/>
              </a:rPr>
              <a:t>Emerenziana</a:t>
            </a:r>
            <a:r>
              <a:rPr lang="it-IT" dirty="0" smtClean="0"/>
              <a:t>, precedentemente sottoposte a ricognizione, sono solennemente ricollocate sotto l’altare maggiore in un reliquiario d’argento, donato da </a:t>
            </a:r>
            <a:r>
              <a:rPr lang="it-IT" dirty="0" smtClean="0">
                <a:hlinkClick r:id="rId25" tooltip="Papa Paolo V"/>
              </a:rPr>
              <a:t>papa Paolo V</a:t>
            </a:r>
            <a:r>
              <a:rPr lang="it-IT" dirty="0" smtClean="0"/>
              <a:t>, che fece costruire anche l’attuale ciborio.</a:t>
            </a:r>
          </a:p>
          <a:p>
            <a:r>
              <a:rPr lang="it-IT" dirty="0" smtClean="0"/>
              <a:t>Il pavimento </a:t>
            </a:r>
            <a:r>
              <a:rPr lang="it-IT" dirty="0" err="1" smtClean="0">
                <a:hlinkClick r:id="rId26" tooltip="Cosmati"/>
              </a:rPr>
              <a:t>cosmatesco</a:t>
            </a:r>
            <a:r>
              <a:rPr lang="it-IT" dirty="0" smtClean="0"/>
              <a:t> fu sostituito da mattoni nel </a:t>
            </a:r>
            <a:r>
              <a:rPr lang="it-IT" dirty="0" smtClean="0">
                <a:hlinkClick r:id="rId27" tooltip="1728"/>
              </a:rPr>
              <a:t>1728</a:t>
            </a:r>
            <a:r>
              <a:rPr lang="it-IT" dirty="0" smtClean="0"/>
              <a:t>, a loro volta rimossi e sostituiti da marmi su ordine di </a:t>
            </a:r>
            <a:r>
              <a:rPr lang="it-IT" dirty="0" smtClean="0">
                <a:hlinkClick r:id="rId28" tooltip="Pio IX"/>
              </a:rPr>
              <a:t>Pio </a:t>
            </a:r>
            <a:r>
              <a:rPr lang="it-IT" dirty="0" err="1" smtClean="0">
                <a:hlinkClick r:id="rId28" tooltip="Pio IX"/>
              </a:rPr>
              <a:t>IX</a:t>
            </a:r>
            <a:r>
              <a:rPr lang="it-IT" dirty="0" smtClean="0"/>
              <a:t> nel </a:t>
            </a:r>
            <a:r>
              <a:rPr lang="it-IT" dirty="0" smtClean="0">
                <a:hlinkClick r:id="rId29" tooltip="1855"/>
              </a:rPr>
              <a:t>1855</a:t>
            </a:r>
            <a:r>
              <a:rPr lang="it-IT" dirty="0" smtClean="0"/>
              <a:t>, nell'ambito di una più vasta ristrutturazione dell'intero edificio. Il 12 aprile 1855, infatti, mentre il Papa e i dignitari di corte stavano distribuendo doni agli allievi del </a:t>
            </a:r>
            <a:r>
              <a:rPr lang="it-IT" dirty="0" smtClean="0">
                <a:hlinkClick r:id="rId30" tooltip="Pontificio Collegio Urbano"/>
              </a:rPr>
              <a:t>Collegio di Propaganda</a:t>
            </a:r>
            <a:r>
              <a:rPr lang="it-IT" dirty="0" smtClean="0"/>
              <a:t> nel palazzo pontificio adiacente la basilica, il pavimento della sala sprofondò, causando 57 feriti tra i ragazzi.</a:t>
            </a:r>
            <a:r>
              <a:rPr lang="it-IT" baseline="30000" dirty="0" smtClean="0">
                <a:hlinkClick r:id="rId31"/>
              </a:rPr>
              <a:t>[2]</a:t>
            </a:r>
            <a:endParaRPr lang="it-IT" dirty="0" smtClean="0"/>
          </a:p>
          <a:p>
            <a:r>
              <a:rPr lang="it-IT" dirty="0" smtClean="0"/>
              <a:t>Tra il </a:t>
            </a:r>
            <a:r>
              <a:rPr lang="it-IT" dirty="0" err="1" smtClean="0">
                <a:hlinkClick r:id="rId21" tooltip="XVII secolo"/>
              </a:rPr>
              <a:t>XVII</a:t>
            </a:r>
            <a:r>
              <a:rPr lang="it-IT" dirty="0" smtClean="0"/>
              <a:t> ed il </a:t>
            </a:r>
            <a:r>
              <a:rPr lang="it-IT" dirty="0" smtClean="0">
                <a:hlinkClick r:id="rId32" tooltip="XIX secolo"/>
              </a:rPr>
              <a:t>XIX secolo</a:t>
            </a:r>
            <a:r>
              <a:rPr lang="it-IT" dirty="0" smtClean="0"/>
              <a:t> furono aggiunte le sei cappelle laterali, assenti nella primitiva basilica. Importanti lavori di restauro furono eseguiti sotto </a:t>
            </a:r>
            <a:r>
              <a:rPr lang="it-IT" dirty="0" smtClean="0">
                <a:hlinkClick r:id="rId33" tooltip="Papa Pio IX"/>
              </a:rPr>
              <a:t>papa Pio IX</a:t>
            </a:r>
            <a:r>
              <a:rPr lang="it-IT" dirty="0" smtClean="0"/>
              <a:t> (</a:t>
            </a:r>
            <a:r>
              <a:rPr lang="it-IT" dirty="0" smtClean="0">
                <a:hlinkClick r:id="rId32" tooltip="XIX secolo"/>
              </a:rPr>
              <a:t>XIX secolo</a:t>
            </a:r>
            <a:r>
              <a:rPr lang="it-IT" dirty="0" smtClean="0"/>
              <a:t>).</a:t>
            </a:r>
          </a:p>
          <a:p>
            <a:r>
              <a:rPr lang="it-IT" dirty="0" smtClean="0"/>
              <a:t>La basilica è sede parrocchiale, istituita il 16 ottobre </a:t>
            </a:r>
            <a:r>
              <a:rPr lang="it-IT" dirty="0" smtClean="0">
                <a:hlinkClick r:id="rId34" tooltip="1708"/>
              </a:rPr>
              <a:t>1708</a:t>
            </a:r>
            <a:r>
              <a:rPr lang="it-IT" dirty="0" smtClean="0"/>
              <a:t> con il decreto </a:t>
            </a:r>
            <a:r>
              <a:rPr lang="it-IT" i="1" dirty="0" err="1" smtClean="0"/>
              <a:t>Cum</a:t>
            </a:r>
            <a:r>
              <a:rPr lang="it-IT" i="1" dirty="0" smtClean="0"/>
              <a:t> </a:t>
            </a:r>
            <a:r>
              <a:rPr lang="it-IT" i="1" dirty="0" err="1" smtClean="0"/>
              <a:t>sanctissimus</a:t>
            </a:r>
            <a:r>
              <a:rPr lang="it-IT" dirty="0" smtClean="0"/>
              <a:t>. Ed è anche sede del </a:t>
            </a:r>
            <a:r>
              <a:rPr lang="it-IT" dirty="0" smtClean="0">
                <a:hlinkClick r:id="rId35" tooltip="Titolo cardinalizio"/>
              </a:rPr>
              <a:t>titolo cardinalizio</a:t>
            </a:r>
            <a:r>
              <a:rPr lang="it-IT" dirty="0" smtClean="0"/>
              <a:t> di </a:t>
            </a:r>
            <a:r>
              <a:rPr lang="it-IT" i="1" dirty="0" smtClean="0"/>
              <a:t>“</a:t>
            </a:r>
            <a:r>
              <a:rPr lang="it-IT" i="1" dirty="0" smtClean="0">
                <a:hlinkClick r:id="rId36" tooltip="Sant'Agnese fuori le mura (titolo cardinalizio)"/>
              </a:rPr>
              <a:t>Sant’Agnese fuori le mura</a:t>
            </a:r>
            <a:r>
              <a:rPr lang="it-IT" i="1" dirty="0" smtClean="0"/>
              <a:t>”</a:t>
            </a:r>
            <a:r>
              <a:rPr lang="it-IT" dirty="0" smtClean="0"/>
              <a:t>.</a:t>
            </a:r>
          </a:p>
          <a:p>
            <a:endParaRPr lang="it-IT" dirty="0"/>
          </a:p>
        </p:txBody>
      </p:sp>
      <p:sp>
        <p:nvSpPr>
          <p:cNvPr id="3" name="Titolo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      INFORMAZIONI</a:t>
            </a:r>
            <a:br>
              <a:rPr lang="it-IT" dirty="0" smtClean="0"/>
            </a:br>
            <a:endParaRPr lang="it-IT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 descr="Sant'Agnese_fuori_le_mura_interior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9552" y="331470"/>
            <a:ext cx="3312368" cy="2593474"/>
          </a:xfrm>
          <a:prstGeom prst="rect">
            <a:avLst/>
          </a:prstGeom>
        </p:spPr>
      </p:pic>
      <p:pic>
        <p:nvPicPr>
          <p:cNvPr id="3" name="Immagine 2" descr="images (3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60032" y="548680"/>
            <a:ext cx="2835399" cy="2088232"/>
          </a:xfrm>
          <a:prstGeom prst="rect">
            <a:avLst/>
          </a:prstGeom>
        </p:spPr>
      </p:pic>
      <p:pic>
        <p:nvPicPr>
          <p:cNvPr id="4" name="Immagine 3" descr="5482_207256559547b558254e96a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67544" y="3645024"/>
            <a:ext cx="3593976" cy="2455292"/>
          </a:xfrm>
          <a:prstGeom prst="rect">
            <a:avLst/>
          </a:prstGeom>
        </p:spPr>
      </p:pic>
      <p:pic>
        <p:nvPicPr>
          <p:cNvPr id="5" name="Immagine 4" descr="images (1)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220072" y="3429000"/>
            <a:ext cx="2692524" cy="2351906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 descr="downloa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43608" y="1124744"/>
            <a:ext cx="3240360" cy="3312368"/>
          </a:xfrm>
          <a:prstGeom prst="rect">
            <a:avLst/>
          </a:prstGeom>
        </p:spPr>
      </p:pic>
      <p:pic>
        <p:nvPicPr>
          <p:cNvPr id="3" name="Immagine 2" descr="images (2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08104" y="1412776"/>
            <a:ext cx="2736304" cy="3024336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        FONTI:              </a:t>
            </a:r>
            <a:r>
              <a:rPr lang="it-IT" sz="3200" dirty="0" smtClean="0"/>
              <a:t> STRUMENTI </a:t>
            </a:r>
            <a:r>
              <a:rPr lang="it-IT" sz="3200" dirty="0" err="1" smtClean="0"/>
              <a:t>DI</a:t>
            </a:r>
            <a:r>
              <a:rPr lang="it-IT" sz="3200" dirty="0" smtClean="0"/>
              <a:t> </a:t>
            </a:r>
            <a:br>
              <a:rPr lang="it-IT" sz="3200" dirty="0" smtClean="0"/>
            </a:br>
            <a:r>
              <a:rPr lang="it-IT" sz="3200" dirty="0" smtClean="0"/>
              <a:t>                                                          LAVORO</a:t>
            </a:r>
            <a:endParaRPr lang="it-IT" sz="3200" dirty="0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it-IT" dirty="0" smtClean="0"/>
              <a:t>GOOGLE</a:t>
            </a:r>
          </a:p>
          <a:p>
            <a:r>
              <a:rPr lang="it-IT" dirty="0" smtClean="0"/>
              <a:t>GOOGLE IMMAGINI</a:t>
            </a:r>
          </a:p>
          <a:p>
            <a:r>
              <a:rPr lang="it-IT" dirty="0" smtClean="0"/>
              <a:t>GOOGLE MAPS</a:t>
            </a:r>
          </a:p>
          <a:p>
            <a:r>
              <a:rPr lang="it-IT" dirty="0" smtClean="0"/>
              <a:t>WIKIPEDIA</a:t>
            </a:r>
            <a:endParaRPr lang="it-IT" dirty="0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it-IT" dirty="0" smtClean="0"/>
              <a:t>COMPUTER</a:t>
            </a:r>
          </a:p>
          <a:p>
            <a:r>
              <a:rPr lang="it-IT" dirty="0" smtClean="0"/>
              <a:t>IPAD</a:t>
            </a:r>
          </a:p>
          <a:p>
            <a:r>
              <a:rPr lang="it-IT" dirty="0" smtClean="0"/>
              <a:t>APP: PENULTIMATE</a:t>
            </a:r>
          </a:p>
          <a:p>
            <a:r>
              <a:rPr lang="it-IT" dirty="0" smtClean="0"/>
              <a:t>FOTO</a:t>
            </a:r>
          </a:p>
          <a:p>
            <a:r>
              <a:rPr lang="it-IT" dirty="0" smtClean="0"/>
              <a:t>POWERPOINT</a:t>
            </a:r>
          </a:p>
          <a:p>
            <a:r>
              <a:rPr lang="it-IT" dirty="0" smtClean="0"/>
              <a:t>SCHREENSHOT</a:t>
            </a:r>
          </a:p>
          <a:p>
            <a:endParaRPr lang="it-IT" dirty="0" smtClean="0"/>
          </a:p>
          <a:p>
            <a:endParaRPr lang="it-IT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arta">
  <a:themeElements>
    <a:clrScheme name="Carta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Carta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arta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47</TotalTime>
  <Words>56</Words>
  <Application>Microsoft Office PowerPoint</Application>
  <PresentationFormat>Presentazione su schermo (4:3)</PresentationFormat>
  <Paragraphs>29</Paragraphs>
  <Slides>8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8</vt:i4>
      </vt:variant>
    </vt:vector>
  </HeadingPairs>
  <TitlesOfParts>
    <vt:vector size="9" baseType="lpstr">
      <vt:lpstr>Carta</vt:lpstr>
      <vt:lpstr>BASILICA S.AGNESE VIA NOMENTANA </vt:lpstr>
      <vt:lpstr>LA BASILICA SULLA MAPPA </vt:lpstr>
      <vt:lpstr>LA BASILICA IN PIANTA </vt:lpstr>
      <vt:lpstr>       CON INDICAZIONI</vt:lpstr>
      <vt:lpstr>      INFORMAZIONI </vt:lpstr>
      <vt:lpstr>Presentazione standard di PowerPoint</vt:lpstr>
      <vt:lpstr>Presentazione standard di PowerPoint</vt:lpstr>
      <vt:lpstr>        FONTI:               STRUMENTI DI                                                            LAVORO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BASILICA S.AGNESE VIA NOMENTANA</dc:title>
  <dc:creator>User</dc:creator>
  <cp:lastModifiedBy>Lenovo</cp:lastModifiedBy>
  <cp:revision>5</cp:revision>
  <dcterms:created xsi:type="dcterms:W3CDTF">2014-04-29T15:13:37Z</dcterms:created>
  <dcterms:modified xsi:type="dcterms:W3CDTF">2014-05-06T15:29:59Z</dcterms:modified>
</cp:coreProperties>
</file>